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670550" cx="10080625"/>
  <p:notesSz cx="7559675" cy="10691800"/>
  <p:embeddedFontLst>
    <p:embeddedFont>
      <p:font typeface="Robo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6CF4D73-2F68-4DF8-99CF-44D1E6EF8FE4}">
  <a:tblStyle styleId="{16CF4D73-2F68-4DF8-99CF-44D1E6EF8F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italic.fntdata"/><Relationship Id="rId12" Type="http://schemas.openxmlformats.org/officeDocument/2006/relationships/slide" Target="slides/slide7.xml"/><Relationship Id="rId34" Type="http://schemas.openxmlformats.org/officeDocument/2006/relationships/font" Target="fonts/Robo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afc87cba0f_0_1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afc87cba0f_0_1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aff6f9f25c_0_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aff6f9f25c_0_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aff6f9f25c_0_1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aff6f9f25c_0_1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b0031f5262_0_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b0031f5262_0_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b0031f5262_0_15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b0031f5262_0_15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b0031f5262_0_1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b0031f5262_0_1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b0031f5262_0_3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b0031f5262_0_3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b0031f5262_0_4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b0031f5262_0_4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b0031f5262_0_5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b0031f5262_0_5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b0031f5262_0_7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b0031f5262_0_7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af59850fb7_0_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af59850fb7_0_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b0031f5262_0_9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b0031f5262_0_9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b0031f5262_0_10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b0031f5262_0_10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b0031f5262_0_11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b0031f5262_0_11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b0031f5262_0_12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b0031f5262_0_12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b0031f5262_0_13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b0031f5262_0_13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b0031f5262_0_16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b0031f5262_0_16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b0031f5262_0_17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b0031f5262_0_17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af933a7b1c_0_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af933a7b1c_0_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af59850fb7_0_1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af59850fb7_0_1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af933a7b1c_0_1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af933a7b1c_0_1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af933a7b1c_0_1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af933a7b1c_0_1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af933a7b1c_0_2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af933a7b1c_0_2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af933a7b1c_0_2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af933a7b1c_0_2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afc87cba0f_0_2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afc87cba0f_0_2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afc87cba0f_0_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afc87cba0f_0_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title"/>
          </p:nvPr>
        </p:nvSpPr>
        <p:spPr>
          <a:xfrm>
            <a:off x="1584000" y="709200"/>
            <a:ext cx="799164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body"/>
          </p:nvPr>
        </p:nvSpPr>
        <p:spPr>
          <a:xfrm>
            <a:off x="360000" y="1944000"/>
            <a:ext cx="9216000" cy="322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type="title"/>
          </p:nvPr>
        </p:nvSpPr>
        <p:spPr>
          <a:xfrm>
            <a:off x="1584000" y="709200"/>
            <a:ext cx="799164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360000" y="1944000"/>
            <a:ext cx="9216000" cy="1536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idx="2" type="body"/>
          </p:nvPr>
        </p:nvSpPr>
        <p:spPr>
          <a:xfrm>
            <a:off x="360000" y="3626280"/>
            <a:ext cx="9216000" cy="1536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type="title"/>
          </p:nvPr>
        </p:nvSpPr>
        <p:spPr>
          <a:xfrm>
            <a:off x="1584000" y="709200"/>
            <a:ext cx="799164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360000" y="1944000"/>
            <a:ext cx="4497120" cy="1536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2" type="body"/>
          </p:nvPr>
        </p:nvSpPr>
        <p:spPr>
          <a:xfrm>
            <a:off x="5082480" y="1944000"/>
            <a:ext cx="4497120" cy="1536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3" type="body"/>
          </p:nvPr>
        </p:nvSpPr>
        <p:spPr>
          <a:xfrm>
            <a:off x="360000" y="3626280"/>
            <a:ext cx="4497120" cy="1536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4" type="body"/>
          </p:nvPr>
        </p:nvSpPr>
        <p:spPr>
          <a:xfrm>
            <a:off x="5082480" y="3626280"/>
            <a:ext cx="4497120" cy="1536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1584000" y="709200"/>
            <a:ext cx="799164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360000" y="1944000"/>
            <a:ext cx="2967480" cy="1536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2" type="body"/>
          </p:nvPr>
        </p:nvSpPr>
        <p:spPr>
          <a:xfrm>
            <a:off x="3476160" y="1944000"/>
            <a:ext cx="2967480" cy="1536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3" type="body"/>
          </p:nvPr>
        </p:nvSpPr>
        <p:spPr>
          <a:xfrm>
            <a:off x="6592320" y="1944000"/>
            <a:ext cx="2967480" cy="1536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4" type="body"/>
          </p:nvPr>
        </p:nvSpPr>
        <p:spPr>
          <a:xfrm>
            <a:off x="360000" y="3626280"/>
            <a:ext cx="2967480" cy="1536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5" type="body"/>
          </p:nvPr>
        </p:nvSpPr>
        <p:spPr>
          <a:xfrm>
            <a:off x="3476160" y="3626280"/>
            <a:ext cx="2967480" cy="1536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6" type="body"/>
          </p:nvPr>
        </p:nvSpPr>
        <p:spPr>
          <a:xfrm>
            <a:off x="6592320" y="3626280"/>
            <a:ext cx="2967480" cy="1536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1584000" y="709200"/>
            <a:ext cx="799164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360000" y="1944000"/>
            <a:ext cx="9216000" cy="3220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584000" y="709200"/>
            <a:ext cx="799164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360000" y="1944000"/>
            <a:ext cx="4497120" cy="322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5082480" y="1944000"/>
            <a:ext cx="4497120" cy="322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1584000" y="709200"/>
            <a:ext cx="799164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idx="1" type="subTitle"/>
          </p:nvPr>
        </p:nvSpPr>
        <p:spPr>
          <a:xfrm>
            <a:off x="1584000" y="709200"/>
            <a:ext cx="7991640" cy="43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1584000" y="709200"/>
            <a:ext cx="799164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" type="body"/>
          </p:nvPr>
        </p:nvSpPr>
        <p:spPr>
          <a:xfrm>
            <a:off x="360000" y="1944000"/>
            <a:ext cx="4497120" cy="1536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"/>
          <p:cNvSpPr txBox="1"/>
          <p:nvPr>
            <p:ph idx="2" type="body"/>
          </p:nvPr>
        </p:nvSpPr>
        <p:spPr>
          <a:xfrm>
            <a:off x="5082480" y="1944000"/>
            <a:ext cx="4497120" cy="322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"/>
          <p:cNvSpPr txBox="1"/>
          <p:nvPr>
            <p:ph idx="3" type="body"/>
          </p:nvPr>
        </p:nvSpPr>
        <p:spPr>
          <a:xfrm>
            <a:off x="360000" y="3626280"/>
            <a:ext cx="4497120" cy="1536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/>
          <p:nvPr>
            <p:ph type="title"/>
          </p:nvPr>
        </p:nvSpPr>
        <p:spPr>
          <a:xfrm>
            <a:off x="1584000" y="709200"/>
            <a:ext cx="799164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1" type="body"/>
          </p:nvPr>
        </p:nvSpPr>
        <p:spPr>
          <a:xfrm>
            <a:off x="360000" y="1944000"/>
            <a:ext cx="4497120" cy="322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2" type="body"/>
          </p:nvPr>
        </p:nvSpPr>
        <p:spPr>
          <a:xfrm>
            <a:off x="5082480" y="1944000"/>
            <a:ext cx="4497120" cy="1536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3" type="body"/>
          </p:nvPr>
        </p:nvSpPr>
        <p:spPr>
          <a:xfrm>
            <a:off x="5082480" y="3626280"/>
            <a:ext cx="4497120" cy="1536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1584000" y="709200"/>
            <a:ext cx="799164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360000" y="1944000"/>
            <a:ext cx="4497120" cy="1536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2" type="body"/>
          </p:nvPr>
        </p:nvSpPr>
        <p:spPr>
          <a:xfrm>
            <a:off x="5082480" y="1944000"/>
            <a:ext cx="4497120" cy="1536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3" type="body"/>
          </p:nvPr>
        </p:nvSpPr>
        <p:spPr>
          <a:xfrm>
            <a:off x="360000" y="3626280"/>
            <a:ext cx="9216000" cy="1536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0080000" cy="71218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1584000" y="709200"/>
            <a:ext cx="799164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60000" y="1944000"/>
            <a:ext cx="9216000" cy="322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>
            <a:off x="504000" y="516456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" name="Google Shape;10;p1"/>
          <p:cNvSpPr txBox="1"/>
          <p:nvPr>
            <p:ph idx="11" type="ftr"/>
          </p:nvPr>
        </p:nvSpPr>
        <p:spPr>
          <a:xfrm>
            <a:off x="3447360" y="516456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7227360" y="516456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/>
        </p:nvSpPr>
        <p:spPr>
          <a:xfrm>
            <a:off x="662712" y="1875725"/>
            <a:ext cx="8755200" cy="20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rgbClr val="45982F"/>
                </a:solidFill>
              </a:rPr>
              <a:t>DESENVOLVIMENTO E VALIDAÇÃO DE UMA APLICAÇÃO EMBARCADA UTILIZANDO PROGRAMAÇÃO EM BLOCOS COM ÊNFASE EM ENSINO</a:t>
            </a:r>
            <a:endParaRPr b="1" i="0" sz="2500" u="none" cap="none" strike="noStrike">
              <a:solidFill>
                <a:srgbClr val="4598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6205525" y="5209200"/>
            <a:ext cx="37053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800" strike="noStrike">
                <a:latin typeface="Arial"/>
                <a:ea typeface="Arial"/>
                <a:cs typeface="Arial"/>
                <a:sym typeface="Arial"/>
              </a:rPr>
              <a:t>Orientado</a:t>
            </a:r>
            <a:r>
              <a:rPr lang="pt-BR" sz="1800"/>
              <a:t>r</a:t>
            </a:r>
            <a:r>
              <a:rPr b="0" lang="pt-BR" sz="1800" strike="noStrike">
                <a:latin typeface="Arial"/>
                <a:ea typeface="Arial"/>
                <a:cs typeface="Arial"/>
                <a:sym typeface="Arial"/>
              </a:rPr>
              <a:t>: Renan Augusto Starke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3643375" y="4349150"/>
            <a:ext cx="27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Nycolas Coelho de Abreu</a:t>
            </a: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1181100" y="619125"/>
            <a:ext cx="4162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Departamento Acadêmico de Eletrônica (DAELN)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Engenharia Eletrônica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Trabalho de Conclusão de Curso</a:t>
            </a:r>
            <a:endParaRPr/>
          </a:p>
        </p:txBody>
      </p:sp>
      <p:sp>
        <p:nvSpPr>
          <p:cNvPr id="68" name="Google Shape;68;p14"/>
          <p:cNvSpPr txBox="1"/>
          <p:nvPr/>
        </p:nvSpPr>
        <p:spPr>
          <a:xfrm>
            <a:off x="0" y="5301250"/>
            <a:ext cx="416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Florianópolis Dez, 2022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1584300" y="942975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Programação em Blocos</a:t>
            </a:r>
            <a:endParaRPr sz="2500"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Funcionam como um quebra cabeça.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Arrasta-se os blocos para uni-los.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Elimina os erros de sintaxe.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Mantém</a:t>
            </a:r>
            <a:r>
              <a:rPr lang="pt-BR"/>
              <a:t> o foco apenas no fluxo de controle.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Possuem um ambiente para programação.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Amplamente utilizada no ensino.</a:t>
            </a: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4325" y="2109300"/>
            <a:ext cx="4563476" cy="2610025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3240000" dist="38100">
              <a:srgbClr val="000000">
                <a:alpha val="50000"/>
              </a:srgbClr>
            </a:outerShdw>
          </a:effectLst>
        </p:spPr>
      </p:pic>
      <p:sp>
        <p:nvSpPr>
          <p:cNvPr id="132" name="Google Shape;132;p23"/>
          <p:cNvSpPr txBox="1"/>
          <p:nvPr/>
        </p:nvSpPr>
        <p:spPr>
          <a:xfrm>
            <a:off x="5374325" y="47193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Weintrop (2019).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1584300" y="942975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Ensino de </a:t>
            </a:r>
            <a:r>
              <a:rPr b="1" lang="pt-BR" sz="3200">
                <a:solidFill>
                  <a:srgbClr val="45982F"/>
                </a:solidFill>
              </a:rPr>
              <a:t>Programação em Blocos</a:t>
            </a:r>
            <a:endParaRPr sz="2500"/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Introdução de conceitos.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Migração para linguagens textuais.</a:t>
            </a:r>
            <a:endParaRPr/>
          </a:p>
        </p:txBody>
      </p:sp>
      <p:sp>
        <p:nvSpPr>
          <p:cNvPr id="139" name="Google Shape;139;p24"/>
          <p:cNvSpPr txBox="1"/>
          <p:nvPr/>
        </p:nvSpPr>
        <p:spPr>
          <a:xfrm>
            <a:off x="4572550" y="487027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Adaptado de Weintrop e Wilensky (2015).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550" y="2040875"/>
            <a:ext cx="5331050" cy="28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1584300" y="942975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MicroBlocks</a:t>
            </a:r>
            <a:endParaRPr sz="2500"/>
          </a:p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Lançado em 2020.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Semelhante ao Scratch.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Possui um firmware próprio.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D</a:t>
            </a:r>
            <a:r>
              <a:rPr lang="pt-BR"/>
              <a:t>estaca-se pelas características: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Facilidade de uso.</a:t>
            </a:r>
            <a:endParaRPr sz="16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Feedback imediato.</a:t>
            </a:r>
            <a:endParaRPr sz="16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Leitura do microcontrolador.</a:t>
            </a:r>
            <a:endParaRPr sz="16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Paralelismo.</a:t>
            </a:r>
            <a:endParaRPr sz="1600"/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1450" y="1697475"/>
            <a:ext cx="5164750" cy="312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 txBox="1"/>
          <p:nvPr/>
        </p:nvSpPr>
        <p:spPr>
          <a:xfrm>
            <a:off x="4601450" y="4825800"/>
            <a:ext cx="345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Adaptado de Maloney, Mönig e Romagosa (2021).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1584300" y="942975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BIPES</a:t>
            </a:r>
            <a:endParaRPr sz="2500"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Desenvolvido no Brasil </a:t>
            </a:r>
            <a:r>
              <a:rPr lang="pt-BR"/>
              <a:t>em 2020.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UFSCar, USP, IFRN e UFRN.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Baseado em Blockly.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Utiliza o MicroPython.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Destaca-se pelas características: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Ambiente completo</a:t>
            </a:r>
            <a:r>
              <a:rPr lang="pt-BR" sz="1600"/>
              <a:t>.</a:t>
            </a:r>
            <a:endParaRPr sz="16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Conexão sem fio.</a:t>
            </a:r>
            <a:endParaRPr sz="16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Tradução de código.</a:t>
            </a:r>
            <a:endParaRPr sz="1600"/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875" y="3265850"/>
            <a:ext cx="4507525" cy="176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6"/>
          <p:cNvSpPr txBox="1"/>
          <p:nvPr/>
        </p:nvSpPr>
        <p:spPr>
          <a:xfrm>
            <a:off x="5735600" y="50965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Elaboração própria (2022).</a:t>
            </a:r>
            <a:endParaRPr/>
          </a:p>
        </p:txBody>
      </p:sp>
      <p:pic>
        <p:nvPicPr>
          <p:cNvPr id="157" name="Google Shape;15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3051" y="843875"/>
            <a:ext cx="1837175" cy="213315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3840000" dist="762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1584300" y="942975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Características do MicroBlocks e BIPES</a:t>
            </a:r>
            <a:endParaRPr sz="2500"/>
          </a:p>
        </p:txBody>
      </p:sp>
      <p:graphicFrame>
        <p:nvGraphicFramePr>
          <p:cNvPr id="163" name="Google Shape;163;p27"/>
          <p:cNvGraphicFramePr/>
          <p:nvPr/>
        </p:nvGraphicFramePr>
        <p:xfrm>
          <a:off x="2614163" y="1610600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{16CF4D73-2F68-4DF8-99CF-44D1E6EF8FE4}</a:tableStyleId>
              </a:tblPr>
              <a:tblGrid>
                <a:gridCol w="2835300"/>
                <a:gridCol w="1101650"/>
                <a:gridCol w="802550"/>
              </a:tblGrid>
              <a:tr h="23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/>
                        <a:t>Características</a:t>
                      </a:r>
                      <a:endParaRPr b="1"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/>
                        <a:t>MicroBlocks</a:t>
                      </a:r>
                      <a:endParaRPr b="1"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/>
                        <a:t>BIPES</a:t>
                      </a:r>
                      <a:endParaRPr b="1" sz="1200"/>
                    </a:p>
                  </a:txBody>
                  <a:tcPr marT="0" marB="0" marR="68575" marL="68575" anchor="ctr"/>
                </a:tc>
              </a:tr>
              <a:tr h="23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Ferramenta em português</a:t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X</a:t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X</a:t>
                      </a:r>
                      <a:endParaRPr sz="1200"/>
                    </a:p>
                  </a:txBody>
                  <a:tcPr marT="0" marB="0" marR="68575" marL="68575" anchor="ctr"/>
                </a:tc>
              </a:tr>
              <a:tr h="23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Criação de bibliotecas/funções</a:t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X</a:t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X</a:t>
                      </a:r>
                      <a:endParaRPr sz="1200"/>
                    </a:p>
                  </a:txBody>
                  <a:tcPr marT="0" marB="0" marR="68575" marL="68575" anchor="ctr"/>
                </a:tc>
              </a:tr>
              <a:tr h="23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pt-BR" sz="1200"/>
                        <a:t>Feedback</a:t>
                      </a:r>
                      <a:r>
                        <a:rPr lang="pt-BR" sz="1200"/>
                        <a:t> imediato</a:t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X</a:t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0" marB="0" marR="68575" marL="68575" anchor="ctr"/>
                </a:tc>
              </a:tr>
              <a:tr h="23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Paralelismo</a:t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X</a:t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0" marB="0" marR="68575" marL="68575" anchor="ctr"/>
                </a:tc>
              </a:tr>
              <a:tr h="23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Interrupções</a:t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X</a:t>
                      </a:r>
                      <a:endParaRPr sz="1200"/>
                    </a:p>
                  </a:txBody>
                  <a:tcPr marT="0" marB="0" marR="68575" marL="68575" anchor="ctr"/>
                </a:tc>
              </a:tr>
              <a:tr h="23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Timers</a:t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X</a:t>
                      </a:r>
                      <a:endParaRPr sz="1200"/>
                    </a:p>
                  </a:txBody>
                  <a:tcPr marT="0" marB="0" marR="68575" marL="68575" anchor="ctr"/>
                </a:tc>
              </a:tr>
              <a:tr h="23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Acesso direto ao microcontrolador</a:t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X</a:t>
                      </a:r>
                      <a:endParaRPr sz="1200"/>
                    </a:p>
                  </a:txBody>
                  <a:tcPr marT="0" marB="0" marR="68575" marL="68575" anchor="ctr"/>
                </a:tc>
              </a:tr>
              <a:tr h="23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Bibliotecas de rede, bluetooth e internet</a:t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X</a:t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X</a:t>
                      </a:r>
                      <a:endParaRPr sz="1200"/>
                    </a:p>
                  </a:txBody>
                  <a:tcPr marT="0" marB="0" marR="68575" marL="68575" anchor="ctr"/>
                </a:tc>
              </a:tr>
              <a:tr h="23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Bibliotecas de comunicação e I/O</a:t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X</a:t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X</a:t>
                      </a:r>
                      <a:endParaRPr sz="1200"/>
                    </a:p>
                  </a:txBody>
                  <a:tcPr marT="0" marB="0" marR="68575" marL="68575" anchor="ctr"/>
                </a:tc>
              </a:tr>
              <a:tr h="23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Números decimais</a:t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X</a:t>
                      </a:r>
                      <a:endParaRPr sz="1200"/>
                    </a:p>
                  </a:txBody>
                  <a:tcPr marT="0" marB="0" marR="68575" marL="68575" anchor="ctr"/>
                </a:tc>
              </a:tr>
              <a:tr h="23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Programação sem fio</a:t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X</a:t>
                      </a:r>
                      <a:endParaRPr sz="1200"/>
                    </a:p>
                  </a:txBody>
                  <a:tcPr marT="0" marB="0" marR="68575" marL="68575" anchor="ctr"/>
                </a:tc>
              </a:tr>
              <a:tr h="23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Console</a:t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X</a:t>
                      </a:r>
                      <a:endParaRPr sz="1200"/>
                    </a:p>
                  </a:txBody>
                  <a:tcPr marT="0" marB="0" marR="68575" marL="68575" anchor="ctr"/>
                </a:tc>
              </a:tr>
              <a:tr h="23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Gráfico de dados</a:t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X</a:t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0" marB="0" marR="68575" marL="68575" anchor="ctr"/>
                </a:tc>
              </a:tr>
              <a:tr h="23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Tradução de bloco para texto</a:t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X</a:t>
                      </a:r>
                      <a:endParaRPr sz="1200"/>
                    </a:p>
                  </a:txBody>
                  <a:tcPr marT="0" marB="0" marR="68575" marL="68575" anchor="ctr"/>
                </a:tc>
              </a:tr>
              <a:tr h="23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Gerenciador de arquivos</a:t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X</a:t>
                      </a:r>
                      <a:endParaRPr sz="1200"/>
                    </a:p>
                  </a:txBody>
                  <a:tcPr marT="0" marB="0" marR="68575" marL="6857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type="title"/>
          </p:nvPr>
        </p:nvSpPr>
        <p:spPr>
          <a:xfrm>
            <a:off x="1584300" y="942975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Buggy AWD</a:t>
            </a:r>
            <a:endParaRPr sz="2500"/>
          </a:p>
        </p:txBody>
      </p:sp>
      <p:sp>
        <p:nvSpPr>
          <p:cNvPr id="169" name="Google Shape;169;p28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/>
              <a:t>Projetado por Lucas Odair em 2019.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/>
              <a:t>Modificado pelo prof. Renan.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/>
              <a:t>Possui:</a:t>
            </a:r>
            <a:endParaRPr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pt-BR" sz="1600"/>
              <a:t>Encoder de velocidade.</a:t>
            </a:r>
            <a:endParaRPr sz="16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pt-BR" sz="1600"/>
              <a:t>Monitoramento de baterias.</a:t>
            </a:r>
            <a:endParaRPr sz="16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pt-BR" sz="1600"/>
              <a:t>Sensores de linha.</a:t>
            </a:r>
            <a:endParaRPr sz="16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pt-BR" sz="1600"/>
              <a:t>Sensor </a:t>
            </a:r>
            <a:r>
              <a:rPr lang="pt-BR" sz="1600"/>
              <a:t>ultrassônico</a:t>
            </a:r>
            <a:r>
              <a:rPr lang="pt-BR" sz="1600"/>
              <a:t>.</a:t>
            </a:r>
            <a:endParaRPr sz="16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pt-BR" sz="1600"/>
              <a:t>Circuito de Ponte H.</a:t>
            </a:r>
            <a:endParaRPr sz="1600"/>
          </a:p>
        </p:txBody>
      </p:sp>
      <p:pic>
        <p:nvPicPr>
          <p:cNvPr id="170" name="Google Shape;170;p28"/>
          <p:cNvPicPr preferRelativeResize="0"/>
          <p:nvPr/>
        </p:nvPicPr>
        <p:blipFill rotWithShape="1">
          <a:blip r:embed="rId3">
            <a:alphaModFix/>
          </a:blip>
          <a:srcRect b="2443" l="6323" r="5849" t="7725"/>
          <a:stretch/>
        </p:blipFill>
        <p:spPr>
          <a:xfrm>
            <a:off x="5078200" y="1875001"/>
            <a:ext cx="4283900" cy="244942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3960000" dist="57150">
              <a:srgbClr val="000000">
                <a:alpha val="50000"/>
              </a:srgbClr>
            </a:outerShdw>
          </a:effectLst>
        </p:spPr>
      </p:pic>
      <p:sp>
        <p:nvSpPr>
          <p:cNvPr id="171" name="Google Shape;171;p28"/>
          <p:cNvSpPr txBox="1"/>
          <p:nvPr/>
        </p:nvSpPr>
        <p:spPr>
          <a:xfrm>
            <a:off x="5078200" y="44615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Starke e LPAE (2022).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1584300" y="942975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ESP 32 Dev Kit v1</a:t>
            </a:r>
            <a:endParaRPr sz="2500"/>
          </a:p>
        </p:txBody>
      </p:sp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Desenvolvimento IoT.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Periféricos (PWM, ADC, DAC).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Controle do Buggy.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Compatibilidade com MicroBlocks e BIPES.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Valor e disponibilidade.</a:t>
            </a:r>
            <a:endParaRPr/>
          </a:p>
        </p:txBody>
      </p:sp>
      <p:pic>
        <p:nvPicPr>
          <p:cNvPr id="178" name="Google Shape;178;p29"/>
          <p:cNvPicPr preferRelativeResize="0"/>
          <p:nvPr/>
        </p:nvPicPr>
        <p:blipFill rotWithShape="1">
          <a:blip r:embed="rId3">
            <a:alphaModFix/>
          </a:blip>
          <a:srcRect b="8819" l="3018" r="5515" t="8213"/>
          <a:stretch/>
        </p:blipFill>
        <p:spPr>
          <a:xfrm>
            <a:off x="5426100" y="1910275"/>
            <a:ext cx="4250050" cy="231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9"/>
          <p:cNvSpPr txBox="1"/>
          <p:nvPr/>
        </p:nvSpPr>
        <p:spPr>
          <a:xfrm>
            <a:off x="5426100" y="42826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Espressif (2022).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1591525" y="595800"/>
            <a:ext cx="8301900" cy="84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Relação de Componentes e suas</a:t>
            </a:r>
            <a:br>
              <a:rPr b="1" lang="pt-BR" sz="3200">
                <a:solidFill>
                  <a:srgbClr val="45982F"/>
                </a:solidFill>
              </a:rPr>
            </a:br>
            <a:r>
              <a:rPr b="1" lang="pt-BR" sz="3200">
                <a:solidFill>
                  <a:srgbClr val="45982F"/>
                </a:solidFill>
              </a:rPr>
              <a:t>Respectivas F</a:t>
            </a:r>
            <a:r>
              <a:rPr b="1" lang="pt-BR" sz="3200">
                <a:solidFill>
                  <a:srgbClr val="45982F"/>
                </a:solidFill>
              </a:rPr>
              <a:t>unções</a:t>
            </a:r>
            <a:endParaRPr sz="2500"/>
          </a:p>
        </p:txBody>
      </p:sp>
      <p:graphicFrame>
        <p:nvGraphicFramePr>
          <p:cNvPr id="185" name="Google Shape;185;p30"/>
          <p:cNvGraphicFramePr/>
          <p:nvPr/>
        </p:nvGraphicFramePr>
        <p:xfrm>
          <a:off x="925563" y="1859688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{16CF4D73-2F68-4DF8-99CF-44D1E6EF8FE4}</a:tableStyleId>
              </a:tblPr>
              <a:tblGrid>
                <a:gridCol w="2338675"/>
                <a:gridCol w="5890800"/>
              </a:tblGrid>
              <a:tr h="41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300"/>
                        <a:t>Componente ou tecnologia</a:t>
                      </a:r>
                      <a:endParaRPr b="1" sz="1300"/>
                    </a:p>
                  </a:txBody>
                  <a:tcPr marT="0" marB="0" marR="68575" marL="68575" anchor="ctr"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300"/>
                        <a:t>Função</a:t>
                      </a:r>
                      <a:endParaRPr b="1" sz="1300"/>
                    </a:p>
                  </a:txBody>
                  <a:tcPr marT="0" marB="0" marR="68575" marL="68575" anchor="ctr"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7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Buggy AWD</a:t>
                      </a:r>
                      <a:endParaRPr sz="1300"/>
                    </a:p>
                  </a:txBody>
                  <a:tcPr marT="0" marB="0" marR="68575" marL="68575" anchor="ctr"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Dispositivo central deste trabalho, pois ele será responsável por fornecer o ambiente para a utilização das ferramentas de programação em blocos.</a:t>
                      </a:r>
                      <a:endParaRPr sz="1300"/>
                    </a:p>
                  </a:txBody>
                  <a:tcPr marT="0" marB="0" marR="68575" marL="68575" anchor="ctr"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04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ESP32 Dev Kit v1</a:t>
                      </a:r>
                      <a:endParaRPr sz="13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Microcontrolador que será utilizado para realizar a programação e o controle do Buggy AWD.</a:t>
                      </a:r>
                      <a:endParaRPr sz="1300"/>
                    </a:p>
                  </a:txBody>
                  <a:tcPr marT="0" marB="0" marR="68575" marL="68575" anchor="ctr"/>
                </a:tc>
              </a:tr>
              <a:tr h="796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MicroPython</a:t>
                      </a:r>
                      <a:endParaRPr sz="13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Linguagem textual que será usada como base e referência para as aplicações de programação em blocos.</a:t>
                      </a:r>
                      <a:endParaRPr sz="1300"/>
                    </a:p>
                  </a:txBody>
                  <a:tcPr marT="0" marB="0" marR="68575" marL="68575" anchor="ctr"/>
                </a:tc>
              </a:tr>
              <a:tr h="669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MicroBlocks e BIPES</a:t>
                      </a:r>
                      <a:endParaRPr sz="13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Principais ferramentas para a elaboração das aplicações. Serão utilizadas para a programação em blocos do Buggy AWD.</a:t>
                      </a:r>
                      <a:endParaRPr sz="1300"/>
                    </a:p>
                  </a:txBody>
                  <a:tcPr marT="0" marB="0" marR="68575" marL="6857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900" y="3356600"/>
            <a:ext cx="3036750" cy="222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1"/>
          <p:cNvSpPr txBox="1"/>
          <p:nvPr>
            <p:ph type="title"/>
          </p:nvPr>
        </p:nvSpPr>
        <p:spPr>
          <a:xfrm>
            <a:off x="1584300" y="942975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Placa de Interface</a:t>
            </a:r>
            <a:endParaRPr sz="2500"/>
          </a:p>
        </p:txBody>
      </p:sp>
      <p:sp>
        <p:nvSpPr>
          <p:cNvPr id="192" name="Google Shape;192;p31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Placa de potência do Buggy AWD.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Barramento de 26 vias.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Tensão de entrada de 5V.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Acopla o ESP 32 Kit.</a:t>
            </a:r>
            <a:endParaRPr/>
          </a:p>
        </p:txBody>
      </p:sp>
      <p:graphicFrame>
        <p:nvGraphicFramePr>
          <p:cNvPr id="193" name="Google Shape;193;p31"/>
          <p:cNvGraphicFramePr/>
          <p:nvPr/>
        </p:nvGraphicFramePr>
        <p:xfrm>
          <a:off x="5949375" y="1695750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{16CF4D73-2F68-4DF8-99CF-44D1E6EF8FE4}</a:tableStyleId>
              </a:tblPr>
              <a:tblGrid>
                <a:gridCol w="1294875"/>
                <a:gridCol w="2440650"/>
              </a:tblGrid>
              <a:tr h="1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/>
                        <a:t>Pinos da placa de interface</a:t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/>
                        <a:t>Placa de </a:t>
                      </a:r>
                      <a:r>
                        <a:rPr b="1" lang="pt-BR" sz="1000"/>
                        <a:t>potência</a:t>
                      </a:r>
                      <a:endParaRPr b="1" sz="1000"/>
                    </a:p>
                  </a:txBody>
                  <a:tcPr marT="0" marB="0" marR="68575" marL="68575" anchor="ctr"/>
                </a:tc>
              </a:tr>
              <a:tr h="17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VIN</a:t>
                      </a:r>
                      <a:endParaRPr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Tensão 5 V</a:t>
                      </a:r>
                      <a:endParaRPr sz="1000"/>
                    </a:p>
                  </a:txBody>
                  <a:tcPr marT="0" marB="0" marR="68575" marL="68575" anchor="ctr"/>
                </a:tc>
              </a:tr>
              <a:tr h="17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GND</a:t>
                      </a:r>
                      <a:endParaRPr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Referência</a:t>
                      </a:r>
                      <a:endParaRPr sz="1000"/>
                    </a:p>
                  </a:txBody>
                  <a:tcPr marT="0" marB="0" marR="68575" marL="68575" anchor="ctr"/>
                </a:tc>
              </a:tr>
              <a:tr h="17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D32 (ADC)</a:t>
                      </a:r>
                      <a:endParaRPr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Bateria 1 (Tensão da bateria 1)</a:t>
                      </a:r>
                      <a:endParaRPr sz="1000"/>
                    </a:p>
                  </a:txBody>
                  <a:tcPr marT="0" marB="0" marR="68575" marL="68575" anchor="ctr"/>
                </a:tc>
              </a:tr>
              <a:tr h="17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D33 (ADC)</a:t>
                      </a:r>
                      <a:endParaRPr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Bateria 2 (Tensão total das baterias)</a:t>
                      </a:r>
                      <a:endParaRPr sz="1000"/>
                    </a:p>
                  </a:txBody>
                  <a:tcPr marT="0" marB="0" marR="68575" marL="68575" anchor="ctr"/>
                </a:tc>
              </a:tr>
              <a:tr h="17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D13</a:t>
                      </a:r>
                      <a:endParaRPr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Echo dianteiro (Sensor de distância)</a:t>
                      </a:r>
                      <a:endParaRPr sz="1000"/>
                    </a:p>
                  </a:txBody>
                  <a:tcPr marT="0" marB="0" marR="68575" marL="68575" anchor="ctr"/>
                </a:tc>
              </a:tr>
              <a:tr h="17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D12</a:t>
                      </a:r>
                      <a:endParaRPr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Trigger dianteiro (Sensor de distância)</a:t>
                      </a:r>
                      <a:endParaRPr sz="1000"/>
                    </a:p>
                  </a:txBody>
                  <a:tcPr marT="0" marB="0" marR="68575" marL="68575" anchor="ctr"/>
                </a:tc>
              </a:tr>
              <a:tr h="17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D14</a:t>
                      </a:r>
                      <a:endParaRPr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Echo traseiro (Sensor de distância)</a:t>
                      </a:r>
                      <a:endParaRPr sz="1000"/>
                    </a:p>
                  </a:txBody>
                  <a:tcPr marT="0" marB="0" marR="68575" marL="68575" anchor="ctr"/>
                </a:tc>
              </a:tr>
              <a:tr h="17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D27</a:t>
                      </a:r>
                      <a:endParaRPr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Trigger traseiro (Sensor de distância)</a:t>
                      </a:r>
                      <a:endParaRPr sz="1000"/>
                    </a:p>
                  </a:txBody>
                  <a:tcPr marT="0" marB="0" marR="68575" marL="68575" anchor="ctr"/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D21 (PWM)</a:t>
                      </a:r>
                      <a:endParaRPr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Motor 1</a:t>
                      </a:r>
                      <a:endParaRPr sz="1000"/>
                    </a:p>
                  </a:txBody>
                  <a:tcPr marT="0" marB="0" marR="68575" marL="68575" anchor="ctr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D22 (PWM)</a:t>
                      </a:r>
                      <a:endParaRPr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Motor 1 negativo</a:t>
                      </a:r>
                      <a:endParaRPr sz="1000"/>
                    </a:p>
                  </a:txBody>
                  <a:tcPr marT="0" marB="0" marR="68575" marL="68575" anchor="ctr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D18 (PWM)</a:t>
                      </a:r>
                      <a:endParaRPr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Motor 2</a:t>
                      </a:r>
                      <a:endParaRPr sz="1000"/>
                    </a:p>
                  </a:txBody>
                  <a:tcPr marT="0" marB="0" marR="68575" marL="68575" anchor="ctr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D19 (PWM)</a:t>
                      </a:r>
                      <a:endParaRPr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Motor 2 negativo</a:t>
                      </a:r>
                      <a:endParaRPr sz="1000"/>
                    </a:p>
                  </a:txBody>
                  <a:tcPr marT="0" marB="0" marR="68575" marL="68575" anchor="ctr"/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D15</a:t>
                      </a:r>
                      <a:endParaRPr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Encoder 0 (Sensor de velocidade)</a:t>
                      </a:r>
                      <a:endParaRPr sz="1000"/>
                    </a:p>
                  </a:txBody>
                  <a:tcPr marT="0" marB="0" marR="68575" marL="68575" anchor="ctr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D4</a:t>
                      </a:r>
                      <a:endParaRPr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Encoder 1 (Sensor de velocidade)</a:t>
                      </a:r>
                      <a:endParaRPr sz="1000"/>
                    </a:p>
                  </a:txBody>
                  <a:tcPr marT="0" marB="0" marR="68575" marL="68575" anchor="ctr"/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D26</a:t>
                      </a:r>
                      <a:endParaRPr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Sensor ótico direita (Sensor de linha)</a:t>
                      </a:r>
                      <a:endParaRPr sz="1000"/>
                    </a:p>
                  </a:txBody>
                  <a:tcPr marT="0" marB="0" marR="68575" marL="68575" anchor="ctr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D25</a:t>
                      </a:r>
                      <a:endParaRPr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Sensor ótico esquerda (Sensor de linha)</a:t>
                      </a:r>
                      <a:endParaRPr sz="1000"/>
                    </a:p>
                  </a:txBody>
                  <a:tcPr marT="0" marB="0" marR="68575" marL="68575" anchor="ctr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TX (UART)</a:t>
                      </a:r>
                      <a:endParaRPr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Transmissor Bluetooth</a:t>
                      </a:r>
                      <a:endParaRPr sz="1000"/>
                    </a:p>
                  </a:txBody>
                  <a:tcPr marT="0" marB="0" marR="68575" marL="68575" anchor="ctr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RX (UART)</a:t>
                      </a:r>
                      <a:endParaRPr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Receptor Bluetooth</a:t>
                      </a:r>
                      <a:endParaRPr sz="1000"/>
                    </a:p>
                  </a:txBody>
                  <a:tcPr marT="0" marB="0" marR="68575" marL="68575" anchor="ctr"/>
                </a:tc>
              </a:tr>
            </a:tbl>
          </a:graphicData>
        </a:graphic>
      </p:graphicFrame>
      <p:sp>
        <p:nvSpPr>
          <p:cNvPr id="194" name="Google Shape;194;p31"/>
          <p:cNvSpPr txBox="1"/>
          <p:nvPr/>
        </p:nvSpPr>
        <p:spPr>
          <a:xfrm>
            <a:off x="5949375" y="53318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Elaboração própria (2022).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1307250" y="375150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Esquemático</a:t>
            </a:r>
            <a:endParaRPr sz="2500"/>
          </a:p>
        </p:txBody>
      </p:sp>
      <p:pic>
        <p:nvPicPr>
          <p:cNvPr id="200" name="Google Shape;2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0650" y="983141"/>
            <a:ext cx="7326626" cy="460185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2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Proteções</a:t>
            </a:r>
            <a:r>
              <a:rPr lang="pt-BR"/>
              <a:t>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Filtros.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pt-BR"/>
              <a:t>Jumpers</a:t>
            </a:r>
            <a:r>
              <a:rPr lang="pt-BR"/>
              <a:t>.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2"/>
          <p:cNvSpPr txBox="1"/>
          <p:nvPr/>
        </p:nvSpPr>
        <p:spPr>
          <a:xfrm>
            <a:off x="7769500" y="49118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Elaboração própria (2022).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1584300" y="942975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Sumário</a:t>
            </a:r>
            <a:endParaRPr sz="2500"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Introdução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Justificativa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Objetivos gerais e específicos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Programação </a:t>
            </a:r>
            <a:r>
              <a:rPr lang="pt-BR"/>
              <a:t>t</a:t>
            </a:r>
            <a:r>
              <a:rPr lang="pt-BR"/>
              <a:t>extual e em blocos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Buggy AWD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Placa de interface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Construção dos códigos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Análise dos resultados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Considerações finais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/>
          <p:nvPr>
            <p:ph type="title"/>
          </p:nvPr>
        </p:nvSpPr>
        <p:spPr>
          <a:xfrm>
            <a:off x="1584300" y="942975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Construção dos Códigos</a:t>
            </a:r>
            <a:endParaRPr sz="2500"/>
          </a:p>
        </p:txBody>
      </p:sp>
      <p:sp>
        <p:nvSpPr>
          <p:cNvPr id="208" name="Google Shape;208;p33"/>
          <p:cNvSpPr txBox="1"/>
          <p:nvPr/>
        </p:nvSpPr>
        <p:spPr>
          <a:xfrm>
            <a:off x="912625" y="52589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Elaboração própria (2022).</a:t>
            </a:r>
            <a:endParaRPr sz="1200">
              <a:solidFill>
                <a:schemeClr val="dk1"/>
              </a:solidFill>
            </a:endParaRPr>
          </a:p>
        </p:txBody>
      </p:sp>
      <p:graphicFrame>
        <p:nvGraphicFramePr>
          <p:cNvPr id="209" name="Google Shape;209;p33"/>
          <p:cNvGraphicFramePr/>
          <p:nvPr/>
        </p:nvGraphicFramePr>
        <p:xfrm>
          <a:off x="912613" y="1716100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{16CF4D73-2F68-4DF8-99CF-44D1E6EF8FE4}</a:tableStyleId>
              </a:tblPr>
              <a:tblGrid>
                <a:gridCol w="1281125"/>
                <a:gridCol w="6974250"/>
              </a:tblGrid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/>
                        <a:t>Classe</a:t>
                      </a:r>
                      <a:endParaRPr b="1"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/>
                        <a:t>Responsabilidade</a:t>
                      </a:r>
                      <a:endParaRPr b="1" sz="1200"/>
                    </a:p>
                  </a:txBody>
                  <a:tcPr marT="0" marB="0" marR="68575" marL="68575" anchor="ctr"/>
                </a:tc>
              </a:tr>
              <a:tr h="685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SensoresLinha</a:t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Sua responsabilidade é receber os sinais dos sensores de linha do Buggy AWD, tratando-os de forma que não haja um falso positivo, fornecendo métodos de retorno para os sensores de ambos os lados do carrinho.</a:t>
                      </a:r>
                      <a:endParaRPr sz="1200"/>
                    </a:p>
                  </a:txBody>
                  <a:tcPr marT="0" marB="0" marR="68575" marL="68575" anchor="ctr"/>
                </a:tc>
              </a:tr>
              <a:tr h="581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Motores</a:t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Esta classe faz o controle dos motores utilizando PWM, disponibilizando métodos para a movimentação do carrinho em todas as direções.</a:t>
                      </a:r>
                      <a:endParaRPr sz="1200"/>
                    </a:p>
                  </a:txBody>
                  <a:tcPr marT="0" marB="0" marR="68575" marL="68575" anchor="ctr"/>
                </a:tc>
              </a:tr>
              <a:tr h="7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Ultrassom</a:t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Tem como objetivo controlar os sensores de distância HC-SR04, enviando pulsos de som e aguardando pelo seu retorno, a fim de se estimar a distância aproximada dos obstáculos, fornecendo métodos para retorno desta distância.</a:t>
                      </a:r>
                      <a:endParaRPr sz="1200"/>
                    </a:p>
                  </a:txBody>
                  <a:tcPr marT="0" marB="0" marR="68575" marL="68575" anchor="ctr"/>
                </a:tc>
              </a:tr>
              <a:tr h="647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Encoder</a:t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Esta classe é utilizada para aferição da velocidade do carrinho, realizando o cálculo de RPM através do sensor ótico e disponibilizando um método para seu retorno.</a:t>
                      </a:r>
                      <a:endParaRPr sz="1200"/>
                    </a:p>
                  </a:txBody>
                  <a:tcPr marT="0" marB="0" marR="68575" marL="68575" anchor="ctr"/>
                </a:tc>
              </a:tr>
              <a:tr h="609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Baterias</a:t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Tem como responsabilidade o monitoramento de tensão das baterias presentes no carrinho, utilizando o ADC, fornecendo as tensões em métodos de retorno.</a:t>
                      </a:r>
                      <a:endParaRPr sz="1200"/>
                    </a:p>
                  </a:txBody>
                  <a:tcPr marT="0" marB="0" marR="68575" marL="6857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type="title"/>
          </p:nvPr>
        </p:nvSpPr>
        <p:spPr>
          <a:xfrm>
            <a:off x="1584300" y="942975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MicroPython</a:t>
            </a:r>
            <a:endParaRPr sz="2500"/>
          </a:p>
        </p:txBody>
      </p:sp>
      <p:sp>
        <p:nvSpPr>
          <p:cNvPr id="215" name="Google Shape;215;p34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Base e </a:t>
            </a:r>
            <a:r>
              <a:rPr lang="pt-BR"/>
              <a:t>referência</a:t>
            </a:r>
            <a:r>
              <a:rPr lang="pt-BR"/>
              <a:t> para as aplicações.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Orientação a objetos.</a:t>
            </a:r>
            <a:endParaRPr/>
          </a:p>
        </p:txBody>
      </p:sp>
      <p:pic>
        <p:nvPicPr>
          <p:cNvPr id="216" name="Google Shape;216;p34"/>
          <p:cNvPicPr preferRelativeResize="0"/>
          <p:nvPr/>
        </p:nvPicPr>
        <p:blipFill rotWithShape="1">
          <a:blip r:embed="rId3">
            <a:alphaModFix/>
          </a:blip>
          <a:srcRect b="1739" l="1166" r="1652" t="1642"/>
          <a:stretch/>
        </p:blipFill>
        <p:spPr>
          <a:xfrm>
            <a:off x="4869425" y="1238775"/>
            <a:ext cx="4535750" cy="392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4"/>
          <p:cNvSpPr txBox="1"/>
          <p:nvPr/>
        </p:nvSpPr>
        <p:spPr>
          <a:xfrm>
            <a:off x="4869425" y="51645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Elaboração própria (2022).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1584300" y="810300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Funcionamento das Classes</a:t>
            </a:r>
            <a:endParaRPr sz="2500"/>
          </a:p>
        </p:txBody>
      </p:sp>
      <p:sp>
        <p:nvSpPr>
          <p:cNvPr id="223" name="Google Shape;223;p35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Sensores de linha: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i="1" lang="pt-BR" sz="1600"/>
              <a:t>Timer</a:t>
            </a:r>
            <a:r>
              <a:rPr lang="pt-BR" sz="1600"/>
              <a:t> de 5 </a:t>
            </a:r>
            <a:r>
              <a:rPr lang="pt-BR" sz="1600"/>
              <a:t>milissegundos.</a:t>
            </a:r>
            <a:endParaRPr sz="16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i="1" lang="pt-BR" sz="1600"/>
              <a:t>Debounce</a:t>
            </a:r>
            <a:r>
              <a:rPr lang="pt-BR" sz="1600"/>
              <a:t> para contagem de</a:t>
            </a:r>
            <a:br>
              <a:rPr lang="pt-BR" sz="1600"/>
            </a:br>
            <a:r>
              <a:rPr lang="pt-BR" sz="1600"/>
              <a:t>10 sinais.</a:t>
            </a:r>
            <a:endParaRPr sz="16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Motores: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Conversão de porcentagem.</a:t>
            </a:r>
            <a:endParaRPr sz="16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PWM de 10 bits.</a:t>
            </a:r>
            <a:endParaRPr sz="1600"/>
          </a:p>
        </p:txBody>
      </p:sp>
      <p:pic>
        <p:nvPicPr>
          <p:cNvPr id="224" name="Google Shape;224;p35"/>
          <p:cNvPicPr preferRelativeResize="0"/>
          <p:nvPr/>
        </p:nvPicPr>
        <p:blipFill rotWithShape="1">
          <a:blip r:embed="rId3">
            <a:alphaModFix/>
          </a:blip>
          <a:srcRect b="6309" l="1652" r="0" t="4825"/>
          <a:stretch/>
        </p:blipFill>
        <p:spPr>
          <a:xfrm>
            <a:off x="4627840" y="1395838"/>
            <a:ext cx="5143699" cy="2487375"/>
          </a:xfrm>
          <a:prstGeom prst="rect">
            <a:avLst/>
          </a:prstGeom>
          <a:noFill/>
          <a:ln>
            <a:noFill/>
          </a:ln>
          <a:effectLst>
            <a:outerShdw blurRad="200025" rotWithShape="0" algn="bl">
              <a:srgbClr val="000000">
                <a:alpha val="50000"/>
              </a:srgbClr>
            </a:outerShdw>
          </a:effectLst>
        </p:spPr>
      </p:pic>
      <p:sp>
        <p:nvSpPr>
          <p:cNvPr id="225" name="Google Shape;225;p35"/>
          <p:cNvSpPr txBox="1"/>
          <p:nvPr/>
        </p:nvSpPr>
        <p:spPr>
          <a:xfrm>
            <a:off x="4877725" y="52815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Elaboração própria (2022).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26" name="Google Shape;226;p35"/>
          <p:cNvPicPr preferRelativeResize="0"/>
          <p:nvPr/>
        </p:nvPicPr>
        <p:blipFill rotWithShape="1">
          <a:blip r:embed="rId4">
            <a:alphaModFix/>
          </a:blip>
          <a:srcRect b="3180" l="3068" r="1026" t="9931"/>
          <a:stretch/>
        </p:blipFill>
        <p:spPr>
          <a:xfrm>
            <a:off x="5621325" y="4011562"/>
            <a:ext cx="3156726" cy="1269925"/>
          </a:xfrm>
          <a:prstGeom prst="rect">
            <a:avLst/>
          </a:prstGeom>
          <a:noFill/>
          <a:ln>
            <a:noFill/>
          </a:ln>
          <a:effectLst>
            <a:outerShdw blurRad="185738" rotWithShape="0" algn="bl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type="title"/>
          </p:nvPr>
        </p:nvSpPr>
        <p:spPr>
          <a:xfrm>
            <a:off x="1584300" y="810300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Funcionamento das Classes</a:t>
            </a:r>
            <a:endParaRPr sz="2500"/>
          </a:p>
        </p:txBody>
      </p:sp>
      <p:sp>
        <p:nvSpPr>
          <p:cNvPr id="232" name="Google Shape;232;p36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Encoder</a:t>
            </a:r>
            <a:r>
              <a:rPr lang="pt-BR"/>
              <a:t>: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Interrupções.</a:t>
            </a:r>
            <a:endParaRPr sz="16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Calcula-se a frequência de </a:t>
            </a:r>
            <a:br>
              <a:rPr lang="pt-BR" sz="1600"/>
            </a:br>
            <a:r>
              <a:rPr lang="pt-BR" sz="1600"/>
              <a:t>interrupções</a:t>
            </a:r>
            <a:r>
              <a:rPr lang="pt-BR" sz="1600"/>
              <a:t>.</a:t>
            </a:r>
            <a:endParaRPr sz="16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Ultrassom: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i="1" lang="pt-BR" sz="1600">
                <a:solidFill>
                  <a:schemeClr val="dk1"/>
                </a:solidFill>
              </a:rPr>
              <a:t>Timer</a:t>
            </a:r>
            <a:r>
              <a:rPr lang="pt-BR" sz="1600">
                <a:solidFill>
                  <a:schemeClr val="dk1"/>
                </a:solidFill>
              </a:rPr>
              <a:t> de 500 milissegundos</a:t>
            </a:r>
            <a:r>
              <a:rPr lang="pt-BR" sz="1600"/>
              <a:t>.</a:t>
            </a:r>
            <a:endParaRPr sz="16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Envia-se um sinal e aguarda-se</a:t>
            </a:r>
            <a:br>
              <a:rPr lang="pt-BR" sz="1600"/>
            </a:br>
            <a:r>
              <a:rPr lang="pt-BR" sz="1600"/>
              <a:t>a resposta.</a:t>
            </a:r>
            <a:endParaRPr sz="1600"/>
          </a:p>
        </p:txBody>
      </p:sp>
      <p:sp>
        <p:nvSpPr>
          <p:cNvPr id="233" name="Google Shape;233;p36"/>
          <p:cNvSpPr txBox="1"/>
          <p:nvPr/>
        </p:nvSpPr>
        <p:spPr>
          <a:xfrm>
            <a:off x="4666950" y="53318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Elaboração própria (2022).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34" name="Google Shape;234;p36"/>
          <p:cNvPicPr preferRelativeResize="0"/>
          <p:nvPr/>
        </p:nvPicPr>
        <p:blipFill rotWithShape="1">
          <a:blip r:embed="rId3">
            <a:alphaModFix/>
          </a:blip>
          <a:srcRect b="3322" l="2242" r="689" t="8080"/>
          <a:stretch/>
        </p:blipFill>
        <p:spPr>
          <a:xfrm>
            <a:off x="5210204" y="1415675"/>
            <a:ext cx="4235245" cy="1629463"/>
          </a:xfrm>
          <a:prstGeom prst="rect">
            <a:avLst/>
          </a:prstGeom>
          <a:noFill/>
          <a:ln>
            <a:noFill/>
          </a:ln>
          <a:effectLst>
            <a:outerShdw blurRad="214313" rotWithShape="0" algn="bl">
              <a:srgbClr val="000000">
                <a:alpha val="50000"/>
              </a:srgbClr>
            </a:outerShdw>
          </a:effectLst>
        </p:spPr>
      </p:pic>
      <p:pic>
        <p:nvPicPr>
          <p:cNvPr id="235" name="Google Shape;235;p36"/>
          <p:cNvPicPr preferRelativeResize="0"/>
          <p:nvPr/>
        </p:nvPicPr>
        <p:blipFill rotWithShape="1">
          <a:blip r:embed="rId4">
            <a:alphaModFix/>
          </a:blip>
          <a:srcRect b="2317" l="1468" r="616" t="5346"/>
          <a:stretch/>
        </p:blipFill>
        <p:spPr>
          <a:xfrm>
            <a:off x="4666950" y="3193325"/>
            <a:ext cx="5321752" cy="2159725"/>
          </a:xfrm>
          <a:prstGeom prst="rect">
            <a:avLst/>
          </a:prstGeom>
          <a:noFill/>
          <a:ln>
            <a:noFill/>
          </a:ln>
          <a:effectLst>
            <a:outerShdw blurRad="214313" rotWithShape="0" algn="bl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/>
          <p:nvPr>
            <p:ph type="title"/>
          </p:nvPr>
        </p:nvSpPr>
        <p:spPr>
          <a:xfrm>
            <a:off x="1584300" y="810300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Funcionamento das Classes</a:t>
            </a:r>
            <a:endParaRPr sz="2500"/>
          </a:p>
        </p:txBody>
      </p:sp>
      <p:sp>
        <p:nvSpPr>
          <p:cNvPr id="241" name="Google Shape;241;p37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Baterias</a:t>
            </a:r>
            <a:r>
              <a:rPr lang="pt-BR"/>
              <a:t>: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i="1" lang="pt-BR" sz="1600">
                <a:solidFill>
                  <a:schemeClr val="dk1"/>
                </a:solidFill>
              </a:rPr>
              <a:t>Timer</a:t>
            </a:r>
            <a:r>
              <a:rPr lang="pt-BR" sz="1600">
                <a:solidFill>
                  <a:schemeClr val="dk1"/>
                </a:solidFill>
              </a:rPr>
              <a:t> de 5 segundos.</a:t>
            </a:r>
            <a:endParaRPr sz="16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600"/>
              <a:t>Utiliza-se o ADC</a:t>
            </a:r>
            <a:r>
              <a:rPr lang="pt-BR" sz="1600"/>
              <a:t>.</a:t>
            </a:r>
            <a:endParaRPr sz="16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Necessário conversão do</a:t>
            </a:r>
            <a:br>
              <a:rPr lang="pt-BR" sz="1600"/>
            </a:br>
            <a:r>
              <a:rPr lang="pt-BR" sz="1600"/>
              <a:t>valor recebido.</a:t>
            </a:r>
            <a:endParaRPr sz="1600"/>
          </a:p>
        </p:txBody>
      </p:sp>
      <p:sp>
        <p:nvSpPr>
          <p:cNvPr id="242" name="Google Shape;242;p37"/>
          <p:cNvSpPr txBox="1"/>
          <p:nvPr/>
        </p:nvSpPr>
        <p:spPr>
          <a:xfrm>
            <a:off x="4666950" y="53318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Elaboração própria (2022).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43" name="Google Shape;243;p37"/>
          <p:cNvPicPr preferRelativeResize="0"/>
          <p:nvPr/>
        </p:nvPicPr>
        <p:blipFill rotWithShape="1">
          <a:blip r:embed="rId3">
            <a:alphaModFix/>
          </a:blip>
          <a:srcRect b="9200" l="1516" r="0" t="9452"/>
          <a:stretch/>
        </p:blipFill>
        <p:spPr>
          <a:xfrm>
            <a:off x="3990250" y="2207100"/>
            <a:ext cx="5771501" cy="134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1584300" y="810300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Aplicação no MicroBlocks</a:t>
            </a:r>
            <a:endParaRPr sz="2500"/>
          </a:p>
        </p:txBody>
      </p:sp>
      <p:sp>
        <p:nvSpPr>
          <p:cNvPr id="249" name="Google Shape;249;p38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Instalação do firmware.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Criação de blocos.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Exportação de biblioteca.</a:t>
            </a:r>
            <a:endParaRPr/>
          </a:p>
        </p:txBody>
      </p:sp>
      <p:sp>
        <p:nvSpPr>
          <p:cNvPr id="250" name="Google Shape;250;p38"/>
          <p:cNvSpPr txBox="1"/>
          <p:nvPr/>
        </p:nvSpPr>
        <p:spPr>
          <a:xfrm>
            <a:off x="5954975" y="49700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Elaboração própria (2022).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51" name="Google Shape;25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275" y="3294525"/>
            <a:ext cx="3920925" cy="1869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480000" dist="85725">
              <a:srgbClr val="000000">
                <a:alpha val="50000"/>
              </a:srgbClr>
            </a:outerShdw>
          </a:effectLst>
        </p:spPr>
      </p:pic>
      <p:pic>
        <p:nvPicPr>
          <p:cNvPr id="252" name="Google Shape;25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6275" y="1619325"/>
            <a:ext cx="2895600" cy="3105150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3660000" dist="8572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/>
          <p:nvPr>
            <p:ph type="title"/>
          </p:nvPr>
        </p:nvSpPr>
        <p:spPr>
          <a:xfrm>
            <a:off x="1584300" y="810300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Funcionamento dos Blocos</a:t>
            </a:r>
            <a:endParaRPr sz="2500"/>
          </a:p>
        </p:txBody>
      </p:sp>
      <p:sp>
        <p:nvSpPr>
          <p:cNvPr id="258" name="Google Shape;258;p39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0"/>
          <p:cNvSpPr txBox="1"/>
          <p:nvPr>
            <p:ph type="title"/>
          </p:nvPr>
        </p:nvSpPr>
        <p:spPr>
          <a:xfrm>
            <a:off x="1584300" y="942975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Referências</a:t>
            </a:r>
            <a:endParaRPr sz="2500"/>
          </a:p>
        </p:txBody>
      </p:sp>
      <p:sp>
        <p:nvSpPr>
          <p:cNvPr id="264" name="Google Shape;264;p40"/>
          <p:cNvSpPr txBox="1"/>
          <p:nvPr>
            <p:ph idx="1" type="body"/>
          </p:nvPr>
        </p:nvSpPr>
        <p:spPr>
          <a:xfrm>
            <a:off x="360000" y="1944000"/>
            <a:ext cx="9327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ZION RESEARCH ANALYSIS. </a:t>
            </a:r>
            <a:r>
              <a:rPr b="1" lang="pt-BR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Embedded Systems Market - Global Industry Analysis</a:t>
            </a:r>
            <a:r>
              <a:rPr lang="pt-BR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Disponível em: https://www.zionmarketresearch.com/report/embedded-systems-market. Acesso em: 14 dez. 2022.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CABALLAR, Rina Diane. </a:t>
            </a:r>
            <a:r>
              <a:rPr b="1" lang="pt-BR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Programming Without Code: the rise of no-code software development</a:t>
            </a:r>
            <a:r>
              <a:rPr lang="pt-BR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2020. Disponível em: https://spectrum.ieee.org/programming-without-code-no-code-software-development. Acesso em: 14 out. 2022.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highlight>
                  <a:srgbClr val="FFFFFF"/>
                </a:highlight>
              </a:rPr>
              <a:t>WEINTROP, David. </a:t>
            </a:r>
            <a:r>
              <a:rPr b="1" lang="pt-BR" sz="1200">
                <a:solidFill>
                  <a:schemeClr val="dk1"/>
                </a:solidFill>
                <a:highlight>
                  <a:srgbClr val="FFFFFF"/>
                </a:highlight>
              </a:rPr>
              <a:t>Block-based programming in computer science education</a:t>
            </a:r>
            <a:r>
              <a:rPr lang="pt-BR" sz="1200">
                <a:solidFill>
                  <a:schemeClr val="dk1"/>
                </a:solidFill>
                <a:highlight>
                  <a:srgbClr val="FFFFFF"/>
                </a:highlight>
              </a:rPr>
              <a:t>. Communications of the ACM, v. 62, n. 8, p. 22-25, 2019.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SAMMET, Jean E. </a:t>
            </a:r>
            <a:r>
              <a:rPr b="1" lang="pt-BR" sz="1200">
                <a:solidFill>
                  <a:schemeClr val="dk1"/>
                </a:solidFill>
              </a:rPr>
              <a:t>Programming languages: History and fundamentals</a:t>
            </a:r>
            <a:r>
              <a:rPr lang="pt-BR" sz="1200">
                <a:solidFill>
                  <a:schemeClr val="dk1"/>
                </a:solidFill>
              </a:rPr>
              <a:t>. Prentice-Hall, Inc., 1969.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highlight>
                  <a:srgbClr val="FFFFFF"/>
                </a:highlight>
              </a:rPr>
              <a:t>AHO, A. V.; LAM, M. S.; SETHI, R.; ULLMAN, J. D. </a:t>
            </a:r>
            <a:r>
              <a:rPr b="1" lang="pt-BR" sz="1200">
                <a:solidFill>
                  <a:schemeClr val="dk1"/>
                </a:solidFill>
                <a:highlight>
                  <a:srgbClr val="FFFFFF"/>
                </a:highlight>
              </a:rPr>
              <a:t>Compilers: principles, techniques, &amp; tools</a:t>
            </a:r>
            <a:r>
              <a:rPr lang="pt-BR" sz="1200">
                <a:solidFill>
                  <a:schemeClr val="dk1"/>
                </a:solidFill>
                <a:highlight>
                  <a:srgbClr val="FFFFFF"/>
                </a:highlight>
              </a:rPr>
              <a:t>. Pearson Education India, 2007.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MALONEY, John; MÖNIG, Jens; ROMAGOSA, Bernat. </a:t>
            </a:r>
            <a:r>
              <a:rPr b="1" lang="pt-BR" sz="1200">
                <a:solidFill>
                  <a:schemeClr val="dk1"/>
                </a:solidFill>
              </a:rPr>
              <a:t>MicroBlocks</a:t>
            </a:r>
            <a:r>
              <a:rPr lang="pt-BR" sz="1200">
                <a:solidFill>
                  <a:schemeClr val="dk1"/>
                </a:solidFill>
              </a:rPr>
              <a:t>. 2021. Disponível em: https://microblocks.fun/. Acesso em: 26 nov. 2022.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1584300" y="942975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Introdução</a:t>
            </a:r>
            <a:endParaRPr sz="2500"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Crescimento dos projetos de sistemas embarcados.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Aumento da demanda e complexidade.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Necessidade </a:t>
            </a:r>
            <a:r>
              <a:rPr lang="pt-BR"/>
              <a:t>de novos </a:t>
            </a:r>
            <a:r>
              <a:rPr lang="pt-BR"/>
              <a:t>ambientes para estudo.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Programação em blocos.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Ferramentas simples e intuitivas.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Progressão natural da programação textual.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Elaboração de uma aplicação embarcada.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6875" y="2571600"/>
            <a:ext cx="3925825" cy="2340075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2400000" dist="85725">
              <a:srgbClr val="000000">
                <a:alpha val="20000"/>
              </a:srgbClr>
            </a:outerShdw>
          </a:effectLst>
        </p:spPr>
      </p:pic>
      <p:sp>
        <p:nvSpPr>
          <p:cNvPr id="82" name="Google Shape;82;p16"/>
          <p:cNvSpPr txBox="1"/>
          <p:nvPr/>
        </p:nvSpPr>
        <p:spPr>
          <a:xfrm>
            <a:off x="6086475" y="4943475"/>
            <a:ext cx="401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Fonte: </a:t>
            </a:r>
            <a:r>
              <a:rPr lang="pt-BR" sz="1000">
                <a:solidFill>
                  <a:schemeClr val="dk1"/>
                </a:solidFill>
              </a:rPr>
              <a:t>Adaptado de Zion Research (2021)</a:t>
            </a: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1584300" y="942975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Justificativa</a:t>
            </a:r>
            <a:endParaRPr sz="2500"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Necessidade de desenvolvedores qualificados.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Redução na curva de aprendizado.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Adição de uma dimensão visual.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Programação </a:t>
            </a:r>
            <a:r>
              <a:rPr i="1" lang="pt-BR"/>
              <a:t>P</a:t>
            </a:r>
            <a:r>
              <a:rPr i="1" lang="pt-BR"/>
              <a:t>lug-and-Play</a:t>
            </a:r>
            <a:r>
              <a:rPr lang="pt-BR"/>
              <a:t>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Aplicação de ferramentas existentes e atuais.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Evidenciar sua praticidade, viabilidade e seu funcionamento.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1584300" y="942975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Objetivos Gerais</a:t>
            </a:r>
            <a:endParaRPr sz="2500"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E</a:t>
            </a:r>
            <a:r>
              <a:rPr lang="pt-BR"/>
              <a:t>studo de ferramentas de programação alternativas e acessíveis, visando a facilidade na prototipação e uma alternativa de aprendizado moderna para programação de microcontroladores.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Aplicando as descobertas do estudo no desenvolvimento de uma aplicação utilizando programação em blocos para o projeto do veículo autônomo AWD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1584300" y="942975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Objetivos Específicos</a:t>
            </a:r>
            <a:endParaRPr sz="2500"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Estudo das ferramentas e tecnologias de programação em blocos.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Projetar a interface de comunicação com o microcontrolador.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Implementar a aplicação.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Testar o funcionamento e a viabilidade.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Analisar os resultados alcançados.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1584300" y="942975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Programação Textual</a:t>
            </a:r>
            <a:endParaRPr sz="2500"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Conjunto de </a:t>
            </a:r>
            <a:r>
              <a:rPr lang="pt-BR"/>
              <a:t>caracteres</a:t>
            </a:r>
            <a:r>
              <a:rPr lang="pt-BR"/>
              <a:t> com regras de execução.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Abstração da linguagem de máquina.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Sintaxe: Combinações de símbolos e estrutura.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Semântica:</a:t>
            </a:r>
            <a:r>
              <a:rPr lang="pt-BR"/>
              <a:t> Significado dos comandos da linguagem.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Pragmática: Utilidade, escopo de aplicação e seus efeitos.</a:t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2725" y="3898825"/>
            <a:ext cx="4522000" cy="170322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1260000" dist="28575">
              <a:srgbClr val="000000">
                <a:alpha val="67000"/>
              </a:srgbClr>
            </a:outerShdw>
          </a:effectLst>
        </p:spPr>
      </p:pic>
      <p:sp>
        <p:nvSpPr>
          <p:cNvPr id="108" name="Google Shape;108;p20"/>
          <p:cNvSpPr txBox="1"/>
          <p:nvPr/>
        </p:nvSpPr>
        <p:spPr>
          <a:xfrm>
            <a:off x="3964250" y="5372975"/>
            <a:ext cx="401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Fonte: Elaboração própria (2022).</a:t>
            </a: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1584300" y="942975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Sintaxe</a:t>
            </a:r>
            <a:endParaRPr sz="2500"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D</a:t>
            </a:r>
            <a:r>
              <a:rPr lang="pt-BR"/>
              <a:t>efine regras de escrita e delimita a utilização dos símbolos.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Erros de sintaxe: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Erros lexicais: E</a:t>
            </a:r>
            <a:r>
              <a:rPr lang="pt-BR" sz="1600"/>
              <a:t>rros ortográficos de lexemas</a:t>
            </a:r>
            <a:r>
              <a:rPr lang="pt-BR" sz="1600"/>
              <a:t>.</a:t>
            </a:r>
            <a:endParaRPr sz="16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Erros sintáticos: Erros de separadores e escopo.</a:t>
            </a:r>
            <a:endParaRPr sz="16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Erros semânticos: Operações com incompatibilidades de tipo.</a:t>
            </a:r>
            <a:endParaRPr sz="16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Erros lógicos: Operadores utilizados de maneira indevida.</a:t>
            </a:r>
            <a:endParaRPr sz="1600"/>
          </a:p>
        </p:txBody>
      </p:sp>
      <p:graphicFrame>
        <p:nvGraphicFramePr>
          <p:cNvPr id="115" name="Google Shape;115;p21"/>
          <p:cNvGraphicFramePr/>
          <p:nvPr/>
        </p:nvGraphicFramePr>
        <p:xfrm>
          <a:off x="7131925" y="259042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{16CF4D73-2F68-4DF8-99CF-44D1E6EF8FE4}</a:tableStyleId>
              </a:tblPr>
              <a:tblGrid>
                <a:gridCol w="1184975"/>
                <a:gridCol w="1414400"/>
              </a:tblGrid>
              <a:tr h="298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/>
                        <a:t>Símbolos</a:t>
                      </a:r>
                      <a:endParaRPr b="1" sz="11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/>
                        <a:t>Lexemas</a:t>
                      </a:r>
                      <a:endParaRPr b="1" sz="1100"/>
                    </a:p>
                  </a:txBody>
                  <a:tcPr marT="0" marB="0" marR="68575" marL="68575" anchor="ctr"/>
                </a:tc>
              </a:tr>
              <a:tr h="36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Palavras-chave</a:t>
                      </a:r>
                      <a:endParaRPr sz="11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if, while, for, int, float</a:t>
                      </a:r>
                      <a:endParaRPr sz="1100"/>
                    </a:p>
                  </a:txBody>
                  <a:tcPr marT="0" marB="0" marR="68575" marL="68575" anchor="ctr"/>
                </a:tc>
              </a:tr>
              <a:tr h="298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Separadores</a:t>
                      </a:r>
                      <a:endParaRPr sz="11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{ } ( ) ; : [ ]</a:t>
                      </a:r>
                      <a:endParaRPr sz="1100"/>
                    </a:p>
                  </a:txBody>
                  <a:tcPr marT="0" marB="0" marR="68575" marL="68575" anchor="ctr"/>
                </a:tc>
              </a:tr>
              <a:tr h="298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Operadores</a:t>
                      </a:r>
                      <a:endParaRPr sz="11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/ * - + = &lt; &gt; </a:t>
                      </a:r>
                      <a:endParaRPr sz="1100"/>
                    </a:p>
                  </a:txBody>
                  <a:tcPr marT="0" marB="0" marR="68575" marL="68575" anchor="ctr"/>
                </a:tc>
              </a:tr>
              <a:tr h="298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Identificadores</a:t>
                      </a:r>
                      <a:endParaRPr sz="11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x, nota, pi, D2</a:t>
                      </a:r>
                      <a:endParaRPr sz="1100"/>
                    </a:p>
                  </a:txBody>
                  <a:tcPr marT="0" marB="0" marR="68575" marL="68575" anchor="ctr"/>
                </a:tc>
              </a:tr>
              <a:tr h="298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Literais</a:t>
                      </a:r>
                      <a:endParaRPr sz="11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true, "musica", 100</a:t>
                      </a:r>
                      <a:endParaRPr sz="1100"/>
                    </a:p>
                  </a:txBody>
                  <a:tcPr marT="0" marB="0" marR="68575" marL="68575" anchor="ctr"/>
                </a:tc>
              </a:tr>
            </a:tbl>
          </a:graphicData>
        </a:graphic>
      </p:graphicFrame>
      <p:sp>
        <p:nvSpPr>
          <p:cNvPr id="116" name="Google Shape;116;p21"/>
          <p:cNvSpPr txBox="1"/>
          <p:nvPr/>
        </p:nvSpPr>
        <p:spPr>
          <a:xfrm>
            <a:off x="7131925" y="4505750"/>
            <a:ext cx="237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Adaptado de Aho et al. (2007).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1584300" y="942975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Compiladores e Interpretadores</a:t>
            </a:r>
            <a:endParaRPr sz="2500"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Linguagens</a:t>
            </a:r>
            <a:r>
              <a:rPr lang="pt-BR"/>
              <a:t> compiladas.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Linguagens Interpretadas.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M</a:t>
            </a:r>
            <a:r>
              <a:rPr lang="pt-BR"/>
              <a:t>icrocontroladores tipicamente utilizam </a:t>
            </a:r>
            <a:br>
              <a:rPr lang="pt-BR"/>
            </a:br>
            <a:r>
              <a:rPr lang="pt-BR"/>
              <a:t>linguagens compiladas como C e C++.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Implementação de máquinas virtuais.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Java, Python e MicroPython.</a:t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7475" y="1944000"/>
            <a:ext cx="3616775" cy="252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 txBox="1"/>
          <p:nvPr/>
        </p:nvSpPr>
        <p:spPr>
          <a:xfrm>
            <a:off x="5547475" y="4529150"/>
            <a:ext cx="401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Fonte: Elaboração própria (2022).</a:t>
            </a: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